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3" r:id="rId9"/>
    <p:sldId id="266" r:id="rId10"/>
    <p:sldId id="260" r:id="rId11"/>
    <p:sldId id="268" r:id="rId12"/>
    <p:sldId id="261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638" userDrawn="1">
          <p15:clr>
            <a:srgbClr val="A4A3A4"/>
          </p15:clr>
        </p15:guide>
        <p15:guide id="3" pos="5382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 snapToObjects="1" showGuides="1">
      <p:cViewPr varScale="1">
        <p:scale>
          <a:sx n="59" d="100"/>
          <a:sy n="59" d="100"/>
        </p:scale>
        <p:origin x="936" y="92"/>
      </p:cViewPr>
      <p:guideLst>
        <p:guide orient="horz" pos="1389"/>
        <p:guide pos="2638"/>
        <p:guide pos="5382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9F68-8197-044B-A1A4-5CDFED8B4B5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AABB-860D-D648-A938-E70E1162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28B-916B-2B44-ABFD-F60A36267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E28D-9EDE-EB44-B097-70D7C4EDF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4B4B-5382-AD49-96CC-A22DE1A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422D-ECC8-2445-ADCF-4A52F2D0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CBEC-1513-324B-9CD1-52CD358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4285-E526-2042-A66B-E2BB5783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D603A-3BAB-5942-A56B-E9359A08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4B2F-8506-9D44-8185-E2D10F31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56D7-DAB8-3842-A8F9-035703F0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4019-25A2-CF44-9360-E49B9AB4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35D19-F446-B440-8599-ECB1837CC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4C7F5-22F8-1349-9F2B-21ACA657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7F7-8898-E045-8794-BEEE91C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6668-595E-A149-B62A-D2425FE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BBF7-6CD4-6042-B2E2-9E2702EC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84C-7717-5A44-909C-FF72DE7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3104-F66C-9F45-BBBC-8710EED5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4B3F-CA05-E841-B824-8D396B92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501D-69E1-5243-860D-469EBE0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2A7B-9FCC-6341-B626-4A6FBBE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838-6682-9243-8A0D-A28C3956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7A14-52AC-CA46-872D-32D3E21E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478E-51EE-4A4C-A750-FB826221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14C8-8D4E-C849-B1A6-22B9DE47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0F70-3D46-4744-924C-DC089C3B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3293-CEAD-4547-8024-E510DF91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067E-A885-0946-96B0-835962AA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5196-8BD9-4B4C-8E82-1C20C58F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2D03-923D-1F43-B6AE-080C0840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1AAD-8923-9745-88AC-E1A9AE0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1BED-1D34-E342-99ED-3D1836A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7BE-C9B1-E648-884A-6F955B4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8493-E469-6946-94D5-83F0FFF2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91A6-24AC-4143-8E85-1E7D23E2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8906-13BC-2546-B9E8-88E4AB29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E2952-9D95-7E49-8F39-B5C62C5B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B5F11-E864-2E41-A063-CA561117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3E17-2D63-874E-99AF-43E8F16A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C4B5F-1DEE-714F-A17F-0BD47E9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AE76-AC5A-C243-8ABF-3736DA5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181A-7DD6-D548-9483-9B73F0D9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AC330-AD6C-1440-91A7-5FA1600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80B9A-54B5-EF41-A4D2-49ED07C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F4EB3-920F-C448-AF98-F12EC455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C546-A0BE-3246-9552-E4F50A0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34E8-E4C9-2443-A3A6-CEB9AAA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A548-3F18-D84B-9ACF-3974BD4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529-0EC2-084C-92D5-F625DE2D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AC5F-4BBD-9841-8480-60546185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E140-BFD1-3542-A85C-75E473C7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2121-D9D6-C74A-BBEC-9DD8C7F3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010B-3967-204E-99FF-613727D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FF36-E958-DA4C-B62D-BD005C8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5E065-490E-C94B-A148-FB4111B7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AA16-0048-F04B-80F2-A94DE682B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8116-36AF-DB4E-84EA-6A48DCB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C68A-70BE-1348-A76F-F2CCEBC7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B3E1-6563-2943-B039-9680BA7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C48B3-21E6-AE48-9FB0-67EE9B5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DD15-124F-7D49-B3B1-8E89D51E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8106-85CB-584C-9244-00170127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B2D9A-2808-1140-BF3B-E343A144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A05-7F3B-1545-AFAD-6BC699DB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D360-58F6-4644-A6AD-43E8BA854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4639" r="26308"/>
          <a:stretch/>
        </p:blipFill>
        <p:spPr>
          <a:xfrm>
            <a:off x="8148917" y="0"/>
            <a:ext cx="4043083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70116E5-827F-1B41-BA29-9D3B1E5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78" y="101203"/>
            <a:ext cx="4043084" cy="4696939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90000"/>
              </a:lnSpc>
            </a:pP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A snapshot of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O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verseas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M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igration and Property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P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rices in Australia </a:t>
            </a:r>
          </a:p>
          <a:p>
            <a:pPr algn="l"/>
            <a:endParaRPr lang="en-AU" sz="2800" b="1" dirty="0">
              <a:effectLst/>
              <a:latin typeface="Arial Rounded MT Bold" panose="020F0704030504030204" pitchFamily="34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AU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 2013 - December 2021</a:t>
            </a:r>
            <a:endParaRPr lang="en-A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3E25D-EF3A-9947-89C4-9CE027E369EA}"/>
              </a:ext>
            </a:extLst>
          </p:cNvPr>
          <p:cNvSpPr txBox="1">
            <a:spLocks/>
          </p:cNvSpPr>
          <p:nvPr/>
        </p:nvSpPr>
        <p:spPr>
          <a:xfrm>
            <a:off x="6912079" y="5012696"/>
            <a:ext cx="2196686" cy="196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400" u="sng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Group 2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Fabiano Santos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Lewis Trenerry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 err="1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Liwei</a:t>
            </a: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 Jiang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Simone Nagel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12 February 2024</a:t>
            </a:r>
          </a:p>
          <a:p>
            <a:endParaRPr lang="en-AU" sz="1600" dirty="0">
              <a:latin typeface="Futura Medium" panose="020B0602020204020303" pitchFamily="34" charset="-79"/>
              <a:ea typeface="Arial Unicode MS" panose="020B0604020202020204" pitchFamily="34" charset="-128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0DCAE-5C4F-644F-AF3F-7B6F49AEB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868" r="14274"/>
          <a:stretch/>
        </p:blipFill>
        <p:spPr>
          <a:xfrm>
            <a:off x="-6" y="0"/>
            <a:ext cx="40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699D68-4912-A54E-B13E-7923DAAC3175}"/>
              </a:ext>
            </a:extLst>
          </p:cNvPr>
          <p:cNvSpPr/>
          <p:nvPr/>
        </p:nvSpPr>
        <p:spPr>
          <a:xfrm>
            <a:off x="2253673" y="684363"/>
            <a:ext cx="8229600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CF7BD-BAD3-B84B-AE57-B1B87E9B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D8859-ADE9-684A-9304-3A8FAE0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20" y="1718539"/>
            <a:ext cx="6550891" cy="49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4CAE-C937-E343-B303-58D79832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23194"/>
              </p:ext>
            </p:extLst>
          </p:nvPr>
        </p:nvGraphicFramePr>
        <p:xfrm>
          <a:off x="3094182" y="1385455"/>
          <a:ext cx="5754254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127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2877127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F38E0D-83DA-2940-A448-862C6E05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6ECE7-02DA-CDA9-FB2E-DB78F08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76" y="272143"/>
            <a:ext cx="7415084" cy="5748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EC5818-770B-0A46-94F3-870A3E1692CC}"/>
              </a:ext>
            </a:extLst>
          </p:cNvPr>
          <p:cNvGrpSpPr/>
          <p:nvPr/>
        </p:nvGrpSpPr>
        <p:grpSpPr>
          <a:xfrm>
            <a:off x="8174182" y="3075709"/>
            <a:ext cx="1311564" cy="3047938"/>
            <a:chOff x="8174182" y="3075709"/>
            <a:chExt cx="1311564" cy="30479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191A7C-CF52-A049-B043-77FCFCB0E9CB}"/>
                </a:ext>
              </a:extLst>
            </p:cNvPr>
            <p:cNvSpPr/>
            <p:nvPr/>
          </p:nvSpPr>
          <p:spPr>
            <a:xfrm>
              <a:off x="8294257" y="3075709"/>
              <a:ext cx="1062182" cy="26508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693A0-E470-D747-B269-3E677D745F7B}"/>
                </a:ext>
              </a:extLst>
            </p:cNvPr>
            <p:cNvSpPr txBox="1"/>
            <p:nvPr/>
          </p:nvSpPr>
          <p:spPr>
            <a:xfrm>
              <a:off x="8174182" y="5754315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Covid-19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2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113AD-C24E-D948-BE9A-D4A933AD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6845"/>
              </p:ext>
            </p:extLst>
          </p:nvPr>
        </p:nvGraphicFramePr>
        <p:xfrm>
          <a:off x="3592945" y="1450110"/>
          <a:ext cx="5754255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85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59270549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W/O 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0.23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0.09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3548CC-6210-B441-BEAC-D022CEA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2F880C-7757-FB9E-F004-054751D44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9"/>
          <a:stretch/>
        </p:blipFill>
        <p:spPr>
          <a:xfrm>
            <a:off x="2809875" y="578734"/>
            <a:ext cx="6572250" cy="57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0C4-A9C3-4143-A55E-30397B4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1491475"/>
            <a:ext cx="9761036" cy="85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3496F-513C-744C-B8DF-B5380E76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282315"/>
            <a:ext cx="914401" cy="12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19702-76C5-4747-8C06-EE8D72CC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" y="1201791"/>
            <a:ext cx="2384118" cy="39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B1A04-3D7E-634D-A517-325BACF2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32005"/>
            <a:ext cx="7187381" cy="162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79436-3433-4546-9D2A-28507504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27" y="5229786"/>
            <a:ext cx="846433" cy="96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4CF97-9C41-924D-8B2E-748178DE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266" y="3437967"/>
            <a:ext cx="1952394" cy="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0F17-C223-2741-8A5C-CC599C37DB37}"/>
              </a:ext>
            </a:extLst>
          </p:cNvPr>
          <p:cNvSpPr/>
          <p:nvPr/>
        </p:nvSpPr>
        <p:spPr>
          <a:xfrm>
            <a:off x="27708" y="398313"/>
            <a:ext cx="6410037" cy="417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b="1" u="sng" dirty="0">
                <a:effectLst/>
                <a:latin typeface="Helvetica" pitchFamily="2" charset="0"/>
              </a:rPr>
              <a:t>Research Questions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states/territories most and least impacted by overseas migration in the last 10 years?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E0C9-EC8E-5B44-8EF3-CE59D70C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r="48336"/>
          <a:stretch/>
        </p:blipFill>
        <p:spPr>
          <a:xfrm>
            <a:off x="6511636" y="0"/>
            <a:ext cx="5680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F309B-F1FD-7749-90E3-5EB4BDC67875}"/>
              </a:ext>
            </a:extLst>
          </p:cNvPr>
          <p:cNvSpPr/>
          <p:nvPr/>
        </p:nvSpPr>
        <p:spPr>
          <a:xfrm>
            <a:off x="6511634" y="0"/>
            <a:ext cx="567731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99000">
                <a:schemeClr val="accent1">
                  <a:lumMod val="30000"/>
                  <a:lumOff val="70000"/>
                  <a:alpha val="6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7B79-CC0D-B245-858A-7494D5DC435B}"/>
              </a:ext>
            </a:extLst>
          </p:cNvPr>
          <p:cNvSpPr txBox="1">
            <a:spLocks/>
          </p:cNvSpPr>
          <p:nvPr/>
        </p:nvSpPr>
        <p:spPr>
          <a:xfrm>
            <a:off x="237836" y="392545"/>
            <a:ext cx="4241800" cy="576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D3E-6CC1-0B46-AC2D-EED0F583B69F}"/>
              </a:ext>
            </a:extLst>
          </p:cNvPr>
          <p:cNvSpPr txBox="1">
            <a:spLocks/>
          </p:cNvSpPr>
          <p:nvPr/>
        </p:nvSpPr>
        <p:spPr>
          <a:xfrm>
            <a:off x="1844968" y="1676771"/>
            <a:ext cx="7178964" cy="118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latin typeface="Helvetica" pitchFamily="2" charset="0"/>
              </a:rPr>
              <a:t>Net overseas migration- larger states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Net overseas migration- smaller states and territories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Residential Property Price Indexes, capital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A44F8-BDFE-334D-8493-C4F870E7CE9E}"/>
              </a:ext>
            </a:extLst>
          </p:cNvPr>
          <p:cNvSpPr/>
          <p:nvPr/>
        </p:nvSpPr>
        <p:spPr>
          <a:xfrm>
            <a:off x="4955314" y="3782495"/>
            <a:ext cx="7712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Merge the migration data ‘</a:t>
            </a:r>
            <a:r>
              <a:rPr lang="en-US" dirty="0" err="1">
                <a:latin typeface="Helvetica" pitchFamily="2" charset="0"/>
              </a:rPr>
              <a:t>pd.merge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Remove rows without data ‘</a:t>
            </a:r>
            <a:r>
              <a:rPr lang="en-US" dirty="0" err="1">
                <a:latin typeface="Helvetica" pitchFamily="2" charset="0"/>
              </a:rPr>
              <a:t>drop.na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Manipulate Quarter data for desired timeframe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str.match</a:t>
            </a:r>
            <a:r>
              <a:rPr lang="en-US" sz="1600" dirty="0">
                <a:latin typeface="Helvetica" pitchFamily="2" charset="0"/>
              </a:rPr>
              <a:t>’ to remove non-date value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pd.to_datetime</a:t>
            </a:r>
            <a:r>
              <a:rPr lang="en-US" sz="1600" dirty="0">
                <a:latin typeface="Helvetica" pitchFamily="2" charset="0"/>
              </a:rPr>
              <a:t>’ and update of format (to enable filtering by dates)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AU" sz="1600" dirty="0">
                <a:latin typeface="Helvetica" pitchFamily="2" charset="0"/>
              </a:rPr>
              <a:t>‘</a:t>
            </a:r>
            <a:r>
              <a:rPr lang="en-AU" sz="1600" dirty="0" err="1">
                <a:latin typeface="Helvetica" pitchFamily="2" charset="0"/>
              </a:rPr>
              <a:t>dt.strftime</a:t>
            </a:r>
            <a:r>
              <a:rPr lang="en-AU" sz="1600" dirty="0">
                <a:latin typeface="Helvetica" pitchFamily="2" charset="0"/>
              </a:rPr>
              <a:t>’ to convert back to text quarter for cleaner visualisation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Quarterly relative change added to data frame ‘</a:t>
            </a:r>
            <a:r>
              <a:rPr lang="en-US" dirty="0" err="1">
                <a:latin typeface="Helvetica" pitchFamily="2" charset="0"/>
              </a:rPr>
              <a:t>pct_change</a:t>
            </a:r>
            <a:r>
              <a:rPr lang="en-US" dirty="0">
                <a:latin typeface="Helvetica" pitchFamily="2" charset="0"/>
              </a:rPr>
              <a:t>’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0EF64B-429E-2A4E-ABE8-084B7575337E}"/>
              </a:ext>
            </a:extLst>
          </p:cNvPr>
          <p:cNvSpPr/>
          <p:nvPr/>
        </p:nvSpPr>
        <p:spPr>
          <a:xfrm>
            <a:off x="237836" y="1608953"/>
            <a:ext cx="2059709" cy="1182254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566" r="-15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62A9-08B5-4640-BA3D-69A1B327DCFD}"/>
              </a:ext>
            </a:extLst>
          </p:cNvPr>
          <p:cNvSpPr txBox="1"/>
          <p:nvPr/>
        </p:nvSpPr>
        <p:spPr>
          <a:xfrm>
            <a:off x="5818909" y="-1477818"/>
            <a:ext cx="184731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FFCAD-AB4E-D542-804D-2A3338327F13}"/>
              </a:ext>
            </a:extLst>
          </p:cNvPr>
          <p:cNvSpPr/>
          <p:nvPr/>
        </p:nvSpPr>
        <p:spPr>
          <a:xfrm>
            <a:off x="237836" y="112271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CSV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6B40C-C483-8749-945D-6111385467D0}"/>
              </a:ext>
            </a:extLst>
          </p:cNvPr>
          <p:cNvSpPr/>
          <p:nvPr/>
        </p:nvSpPr>
        <p:spPr>
          <a:xfrm>
            <a:off x="4568315" y="3253012"/>
            <a:ext cx="2032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Actions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2A47BD-9990-E84F-9AFC-059A8855EA76}"/>
              </a:ext>
            </a:extLst>
          </p:cNvPr>
          <p:cNvSpPr/>
          <p:nvPr/>
        </p:nvSpPr>
        <p:spPr>
          <a:xfrm>
            <a:off x="5247646" y="3782495"/>
            <a:ext cx="95137" cy="259059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45B7D-3EF6-054D-AC3E-89C3BDB9A1B1}"/>
              </a:ext>
            </a:extLst>
          </p:cNvPr>
          <p:cNvSpPr/>
          <p:nvPr/>
        </p:nvSpPr>
        <p:spPr>
          <a:xfrm>
            <a:off x="-2" y="342364"/>
            <a:ext cx="861752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B4208-7520-DB45-A14A-FB252CBC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46" y="1424455"/>
            <a:ext cx="7031182" cy="52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igration by state&#10;&#10;Description automatically generated">
            <a:extLst>
              <a:ext uri="{FF2B5EF4-FFF2-40B4-BE49-F238E27FC236}">
                <a16:creationId xmlns:a16="http://schemas.microsoft.com/office/drawing/2014/main" id="{CA175F11-145D-3CBD-E947-809F950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2" y="1014979"/>
            <a:ext cx="6437389" cy="4828042"/>
          </a:xfrm>
          <a:prstGeom prst="rect">
            <a:avLst/>
          </a:prstGeom>
        </p:spPr>
      </p:pic>
      <p:pic>
        <p:nvPicPr>
          <p:cNvPr id="6" name="Picture 5" descr="A map of australia with colored circles&#10;&#10;Description automatically generated">
            <a:extLst>
              <a:ext uri="{FF2B5EF4-FFF2-40B4-BE49-F238E27FC236}">
                <a16:creationId xmlns:a16="http://schemas.microsoft.com/office/drawing/2014/main" id="{6D8C24E6-8C51-9302-4EB7-201D383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844" y="1144788"/>
            <a:ext cx="5518434" cy="4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798FD-A69C-E847-85B7-2F5B379543E2}"/>
              </a:ext>
            </a:extLst>
          </p:cNvPr>
          <p:cNvSpPr/>
          <p:nvPr/>
        </p:nvSpPr>
        <p:spPr>
          <a:xfrm>
            <a:off x="-2" y="342364"/>
            <a:ext cx="828501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</p:txBody>
      </p:sp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5CBEE799-090F-E0BA-2003-024720C3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25" y="1503722"/>
            <a:ext cx="6035350" cy="53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4AAAB-BF81-B140-9955-0F1865B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84" y="249460"/>
            <a:ext cx="7616052" cy="6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74B98631-E4A8-3245-72F9-9E7D092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73" y="162000"/>
            <a:ext cx="7250054" cy="6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306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Futura Medium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 Santos</dc:creator>
  <cp:lastModifiedBy>Jim Trenerry</cp:lastModifiedBy>
  <cp:revision>18</cp:revision>
  <dcterms:created xsi:type="dcterms:W3CDTF">2024-02-10T08:38:55Z</dcterms:created>
  <dcterms:modified xsi:type="dcterms:W3CDTF">2024-02-11T11:02:10Z</dcterms:modified>
</cp:coreProperties>
</file>